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embeddings/oleObject1.bin" ContentType="application/vnd.openxmlformats-officedocument.oleObject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DA2D9-5BE9-AC4F-8DA8-3F61F9744333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7A077-50E7-F945-A049-75F19345E8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9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6581E-1D45-FC4D-B725-8D3737F0A9C1}" type="slidenum">
              <a:rPr lang="en-US"/>
              <a:pPr/>
              <a:t>2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01F3D-E67F-6E44-8EB5-81FF4EF451A4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2AA82-FFC9-E94E-824F-DD17C7EA72D2}" type="slidenum">
              <a:rPr lang="en-US"/>
              <a:pPr/>
              <a:t>12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905D1-B993-AB41-B6B1-B76245D5E281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49DE91-40A2-1E4B-982F-29F8F7306455}" type="slidenum">
              <a:rPr lang="en-US"/>
              <a:pPr/>
              <a:t>14</a:t>
            </a:fld>
            <a:endParaRPr 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CC8F4-E8D8-5549-829E-49202FA650D5}" type="slidenum">
              <a:rPr lang="en-US"/>
              <a:pPr/>
              <a:t>15</a:t>
            </a:fld>
            <a:endParaRPr lang="en-US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5C3D0C-353D-2447-B9AE-9A679ADA308D}" type="slidenum">
              <a:rPr lang="en-US"/>
              <a:pPr/>
              <a:t>16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FC1ACE-FF3F-7143-8D84-0E3C48045ACC}" type="slidenum">
              <a:rPr lang="en-US"/>
              <a:pPr/>
              <a:t>17</a:t>
            </a:fld>
            <a:endParaRPr lang="en-US"/>
          </a:p>
        </p:txBody>
      </p:sp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D0B31-B256-FF4E-BDC3-B92E6892E06E}" type="slidenum">
              <a:rPr lang="en-US"/>
              <a:pPr/>
              <a:t>18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212552-EC21-0243-B488-E3F2DBAE2C3B}" type="slidenum">
              <a:rPr lang="en-US"/>
              <a:pPr/>
              <a:t>19</a:t>
            </a:fld>
            <a:endParaRPr lang="en-US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B019DB-8F1F-814D-B0F6-FB3F2A4266B2}" type="slidenum">
              <a:rPr lang="en-US"/>
              <a:pPr/>
              <a:t>20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423AE-AA40-C149-BFE7-E9E308F71500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7D4B1C-1CD8-404F-B0EB-BAA7E4A280EC}" type="slidenum">
              <a:rPr lang="en-US"/>
              <a:pPr/>
              <a:t>21</a:t>
            </a:fld>
            <a:endParaRPr lang="en-US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6A510-6044-DA45-9F61-C3A39C0143D1}" type="slidenum">
              <a:rPr lang="en-US"/>
              <a:pPr/>
              <a:t>22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5A70B4-2312-CA4C-B608-595B9B1EB69B}" type="slidenum">
              <a:rPr lang="en-US"/>
              <a:pPr/>
              <a:t>23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0DBD4A-66A6-5C47-9AB5-B63F3BA81046}" type="slidenum">
              <a:rPr lang="en-US"/>
              <a:pPr/>
              <a:t>24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0C923-DC08-FF4E-BACC-C40807D7690E}" type="slidenum">
              <a:rPr lang="en-US"/>
              <a:pPr/>
              <a:t>25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4F2016-5643-6A4D-BC10-FFC51764D04F}" type="slidenum">
              <a:rPr lang="en-US"/>
              <a:pPr/>
              <a:t>26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830AD3-76F3-F843-85F4-7239B0BFC9E3}" type="slidenum">
              <a:rPr lang="en-US"/>
              <a:pPr/>
              <a:t>27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B87EA0-3E3F-0D41-9D01-FCD41DC80ADF}" type="slidenum">
              <a:rPr lang="en-US"/>
              <a:pPr/>
              <a:t>4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EBFC6-2FAE-EB45-AB8D-ACAE4E3330A6}" type="slidenum">
              <a:rPr lang="en-US"/>
              <a:pPr/>
              <a:t>5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AA2FC-5F8B-DA43-969A-F38ABDA9382B}" type="slidenum">
              <a:rPr lang="en-US"/>
              <a:pPr/>
              <a:t>6</a:t>
            </a:fld>
            <a:endParaRPr lang="en-US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C76589-D293-5540-BC20-911DDBEFDEF2}" type="slidenum">
              <a:rPr lang="en-US"/>
              <a:pPr/>
              <a:t>7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1AA8B-000E-1141-BF81-E6EF8C12A0AC}" type="slidenum">
              <a:rPr lang="en-US"/>
              <a:pPr/>
              <a:t>8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AEBBCF-2D40-C943-AC20-9C0FB649958C}" type="slidenum">
              <a:rPr lang="en-US"/>
              <a:pPr/>
              <a:t>9</a:t>
            </a:fld>
            <a:endParaRPr lang="en-US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EFD34-23D3-364D-9C9B-CA69CBDB6F7B}" type="slidenum">
              <a:rPr lang="en-US"/>
              <a:pPr/>
              <a:t>10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1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2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73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/>
            </a:lvl1pPr>
          </a:lstStyle>
          <a:p>
            <a:fld id="{D8F03A2B-93B1-8C4E-A022-72DDC079EC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56487"/>
      </p:ext>
    </p:extLst>
  </p:cSld>
  <p:clrMapOvr>
    <a:masterClrMapping/>
  </p:clrMapOvr>
  <p:transition xmlns:p14="http://schemas.microsoft.com/office/powerpoint/2010/main" spd="med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/>
            </a:lvl1pPr>
          </a:lstStyle>
          <a:p>
            <a:fld id="{FBA9FDE8-8B99-994B-BB97-60915D8A2D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31450"/>
      </p:ext>
    </p:extLst>
  </p:cSld>
  <p:clrMapOvr>
    <a:masterClrMapping/>
  </p:clrMapOvr>
  <p:transition xmlns:p14="http://schemas.microsoft.com/office/powerpoint/2010/main" spd="med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/>
            </a:lvl1pPr>
          </a:lstStyle>
          <a:p>
            <a:fld id="{859D2BF5-6C2B-D441-A0E5-C3AE10B679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42369"/>
      </p:ext>
    </p:extLst>
  </p:cSld>
  <p:clrMapOvr>
    <a:masterClrMapping/>
  </p:clrMapOvr>
  <p:transition xmlns:p14="http://schemas.microsoft.com/office/powerpoint/2010/main" spd="med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/>
            </a:lvl1pPr>
          </a:lstStyle>
          <a:p>
            <a:fld id="{30511D94-E501-1A49-B294-42AD88DCA2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85864"/>
      </p:ext>
    </p:extLst>
  </p:cSld>
  <p:clrMapOvr>
    <a:masterClrMapping/>
  </p:clrMapOvr>
  <p:transition xmlns:p14="http://schemas.microsoft.com/office/powerpoint/2010/main"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1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9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2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4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2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3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17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9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6D33D-5B9A-2940-B9CE-D6AFD7A21FDA}" type="datetimeFigureOut">
              <a:rPr lang="en-US" smtClean="0"/>
              <a:t>10/15/14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EE0D-F71B-3D4B-88D5-4C2B33886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138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image" Target="../media/image8.w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5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How Americans Learn About Politics: Political Socialization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Political Socialization:</a:t>
            </a:r>
          </a:p>
          <a:p>
            <a:pPr lvl="1"/>
            <a:r>
              <a:rPr lang="ja-JP" altLang="en-US">
                <a:latin typeface="Arial"/>
              </a:rPr>
              <a:t>“</a:t>
            </a:r>
            <a:r>
              <a:rPr lang="en-US"/>
              <a:t>the process through which and individual acquires [their] particular political orientation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lvl="1"/>
            <a:r>
              <a:rPr lang="en-US"/>
              <a:t>Orientation grows firmer with age</a:t>
            </a:r>
          </a:p>
          <a:p>
            <a:r>
              <a:rPr lang="en-US"/>
              <a:t>The Process of Political Socialization</a:t>
            </a:r>
          </a:p>
          <a:p>
            <a:pPr lvl="1"/>
            <a:r>
              <a:rPr lang="en-US"/>
              <a:t>The Family: Political leanings of children often mirror their parents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leanings</a:t>
            </a:r>
          </a:p>
        </p:txBody>
      </p:sp>
    </p:spTree>
    <p:extLst>
      <p:ext uri="{BB962C8B-B14F-4D97-AF65-F5344CB8AC3E}">
        <p14:creationId xmlns:p14="http://schemas.microsoft.com/office/powerpoint/2010/main" val="114198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How Americans Learn About Politics: Political Socialization</a:t>
            </a:r>
          </a:p>
        </p:txBody>
      </p:sp>
      <p:pic>
        <p:nvPicPr>
          <p:cNvPr id="38923" name="Picture 11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229600" cy="66357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38924" name="Picture 12"/>
          <p:cNvPicPr>
            <a:picLocks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09800"/>
            <a:ext cx="8229600" cy="410845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59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How Americans Learn About Politics: Political Socialization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Process of Political Socialization (continued)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Mass Media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Chief source of information as children age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Generation gap is viewing television news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School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Used by government to socialize young into political culture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Better-educated citizens are more likely to vote and are more knowledgeable about politics and policy.</a:t>
            </a:r>
          </a:p>
        </p:txBody>
      </p:sp>
    </p:spTree>
    <p:extLst>
      <p:ext uri="{BB962C8B-B14F-4D97-AF65-F5344CB8AC3E}">
        <p14:creationId xmlns:p14="http://schemas.microsoft.com/office/powerpoint/2010/main" val="463758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How American Learn About Politics: Political Socialization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Political Learning Over a Lifetime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Aging increases political participation and strength of party attachment.</a:t>
            </a:r>
          </a:p>
        </p:txBody>
      </p:sp>
      <p:pic>
        <p:nvPicPr>
          <p:cNvPr id="32779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819400"/>
            <a:ext cx="6172200" cy="3548063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943553"/>
      </p:ext>
    </p:extLst>
  </p:cSld>
  <p:clrMapOvr>
    <a:masterClrMapping/>
  </p:clrMapOvr>
  <p:transition xmlns:p14="http://schemas.microsoft.com/office/powerpoint/2010/main" spd="med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Measuring Public Opinion and Political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How Polls Are Conducted</a:t>
            </a:r>
          </a:p>
          <a:p>
            <a:pPr lvl="1"/>
            <a:r>
              <a:rPr lang="en-US" sz="2400"/>
              <a:t>Sample: a small proportion of people who are chosen in a survey to be representative of the whole</a:t>
            </a:r>
          </a:p>
          <a:p>
            <a:pPr lvl="1"/>
            <a:r>
              <a:rPr lang="en-US" sz="2400"/>
              <a:t>Random Sampling: the key technique employed by sophisticated survey researchers which operates on the principle that everyone should have an equal probability of being selected for the sample</a:t>
            </a:r>
          </a:p>
          <a:p>
            <a:pPr lvl="1"/>
            <a:r>
              <a:rPr lang="en-US" sz="2400"/>
              <a:t>Sampling Error: the level of confidence in the findings of a public opinion poll</a:t>
            </a:r>
          </a:p>
        </p:txBody>
      </p:sp>
    </p:spTree>
    <p:extLst>
      <p:ext uri="{BB962C8B-B14F-4D97-AF65-F5344CB8AC3E}">
        <p14:creationId xmlns:p14="http://schemas.microsoft.com/office/powerpoint/2010/main" val="2284367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Measuring Public Opinion and Political Information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Role of Polls in American Democracy</a:t>
            </a:r>
          </a:p>
          <a:p>
            <a:pPr lvl="1"/>
            <a:r>
              <a:rPr lang="en-US"/>
              <a:t>Polls help politicians detect public preferences.</a:t>
            </a:r>
          </a:p>
          <a:p>
            <a:pPr lvl="1"/>
            <a:r>
              <a:rPr lang="en-US"/>
              <a:t>But critics say polls make politicians think more about following than leading public</a:t>
            </a:r>
          </a:p>
          <a:p>
            <a:pPr lvl="2"/>
            <a:r>
              <a:rPr lang="en-US"/>
              <a:t>Even though politicians do not track opinion to make policy</a:t>
            </a:r>
          </a:p>
          <a:p>
            <a:pPr lvl="1"/>
            <a:r>
              <a:rPr lang="en-US"/>
              <a:t>Question wording may affect survey results</a:t>
            </a:r>
          </a:p>
        </p:txBody>
      </p:sp>
    </p:spTree>
    <p:extLst>
      <p:ext uri="{BB962C8B-B14F-4D97-AF65-F5344CB8AC3E}">
        <p14:creationId xmlns:p14="http://schemas.microsoft.com/office/powerpoint/2010/main" val="2171272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Measuring Public Opinion and Political Information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Role of Polls in American Democracy</a:t>
            </a:r>
          </a:p>
          <a:p>
            <a:pPr lvl="1"/>
            <a:r>
              <a:rPr lang="en-US"/>
              <a:t>Polls may distort election process</a:t>
            </a:r>
          </a:p>
          <a:p>
            <a:pPr lvl="1"/>
            <a:r>
              <a:rPr lang="en-US"/>
              <a:t>Exit Polls: used by the media to predict election day winners</a:t>
            </a:r>
          </a:p>
          <a:p>
            <a:pPr lvl="2"/>
            <a:r>
              <a:rPr lang="en-US"/>
              <a:t>May discourage people from voting</a:t>
            </a:r>
          </a:p>
          <a:p>
            <a:pPr lvl="2"/>
            <a:r>
              <a:rPr lang="en-US"/>
              <a:t>2000 presidential election in Florida</a:t>
            </a:r>
          </a:p>
        </p:txBody>
      </p:sp>
    </p:spTree>
    <p:extLst>
      <p:ext uri="{BB962C8B-B14F-4D97-AF65-F5344CB8AC3E}">
        <p14:creationId xmlns:p14="http://schemas.microsoft.com/office/powerpoint/2010/main" val="162111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Measuring Public Opinion and Political Information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What Polls Reveal About Americans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 Political Information</a:t>
            </a:r>
          </a:p>
          <a:p>
            <a:pPr lvl="1"/>
            <a:r>
              <a:rPr lang="en-US" sz="2400"/>
              <a:t>Americans don</a:t>
            </a:r>
            <a:r>
              <a:rPr lang="ja-JP" altLang="en-US" sz="2400">
                <a:latin typeface="Arial"/>
              </a:rPr>
              <a:t>’</a:t>
            </a:r>
            <a:r>
              <a:rPr lang="en-US" sz="2400"/>
              <a:t>t know much about politics.</a:t>
            </a:r>
          </a:p>
          <a:p>
            <a:pPr lvl="1"/>
            <a:r>
              <a:rPr lang="en-US" sz="2400"/>
              <a:t>Americans may know their basic beliefs but not how that affects policies of the government.</a:t>
            </a:r>
          </a:p>
          <a:p>
            <a:r>
              <a:rPr lang="en-US" sz="2800"/>
              <a:t>The Decline of Trust in Government</a:t>
            </a:r>
          </a:p>
          <a:p>
            <a:pPr lvl="1"/>
            <a:r>
              <a:rPr lang="en-US" sz="2400"/>
              <a:t>Since 1964, trust in government has declined.</a:t>
            </a:r>
          </a:p>
          <a:p>
            <a:pPr lvl="1"/>
            <a:r>
              <a:rPr lang="en-US" sz="2400"/>
              <a:t>Trust in government has gone up somewhat since September 11.</a:t>
            </a:r>
          </a:p>
        </p:txBody>
      </p:sp>
    </p:spTree>
    <p:extLst>
      <p:ext uri="{BB962C8B-B14F-4D97-AF65-F5344CB8AC3E}">
        <p14:creationId xmlns:p14="http://schemas.microsoft.com/office/powerpoint/2010/main" val="416196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Measuring Public Opinion and Political Information</a:t>
            </a:r>
          </a:p>
        </p:txBody>
      </p:sp>
      <p:grpSp>
        <p:nvGrpSpPr>
          <p:cNvPr id="34837" name="Group 21"/>
          <p:cNvGrpSpPr>
            <a:grpSpLocks/>
          </p:cNvGrpSpPr>
          <p:nvPr/>
        </p:nvGrpSpPr>
        <p:grpSpPr bwMode="auto">
          <a:xfrm>
            <a:off x="381000" y="1524000"/>
            <a:ext cx="8382000" cy="4419600"/>
            <a:chOff x="240" y="960"/>
            <a:chExt cx="5280" cy="2784"/>
          </a:xfrm>
        </p:grpSpPr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288" y="960"/>
              <a:ext cx="5184" cy="2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482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0"/>
              <a:ext cx="3024" cy="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4830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1296"/>
              <a:ext cx="2016" cy="1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34834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872"/>
              <a:ext cx="3024" cy="1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4835" name="Rectangle 19"/>
            <p:cNvSpPr>
              <a:spLocks noChangeArrowheads="1"/>
            </p:cNvSpPr>
            <p:nvPr/>
          </p:nvSpPr>
          <p:spPr bwMode="auto">
            <a:xfrm>
              <a:off x="240" y="3216"/>
              <a:ext cx="144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2499273"/>
      </p:ext>
    </p:extLst>
  </p:cSld>
  <p:clrMapOvr>
    <a:masterClrMapping/>
  </p:clrMapOvr>
  <p:transition xmlns:p14="http://schemas.microsoft.com/office/powerpoint/2010/main" spd="med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Measuring Public Opinion and Political Information</a:t>
            </a:r>
          </a:p>
        </p:txBody>
      </p:sp>
      <p:pic>
        <p:nvPicPr>
          <p:cNvPr id="36878" name="Picture 14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229600" cy="4611688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23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2057400" y="6477000"/>
            <a:ext cx="68580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© 2009 Pearson Education, Inc. Publishing as Longman.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5052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/>
              <a:t>Public Opinion and Political Action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14600"/>
            <a:ext cx="5943600" cy="1752600"/>
          </a:xfrm>
        </p:spPr>
        <p:txBody>
          <a:bodyPr/>
          <a:lstStyle/>
          <a:p>
            <a:r>
              <a:rPr lang="en-US"/>
              <a:t>Chapter 6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200400" y="0"/>
            <a:ext cx="5943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Edwards, Wattenberg, and Lineberry</a:t>
            </a:r>
          </a:p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Government in America: People, Politics, and Policy</a:t>
            </a:r>
          </a:p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Fourteenth Edition</a:t>
            </a:r>
          </a:p>
        </p:txBody>
      </p:sp>
    </p:spTree>
    <p:extLst>
      <p:ext uri="{BB962C8B-B14F-4D97-AF65-F5344CB8AC3E}">
        <p14:creationId xmlns:p14="http://schemas.microsoft.com/office/powerpoint/2010/main" val="2464177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What Americans Value: Political Ideologies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Political Ideology:</a:t>
            </a:r>
          </a:p>
          <a:p>
            <a:pPr lvl="1"/>
            <a:r>
              <a:rPr lang="en-US" sz="2400"/>
              <a:t>A coherent set of beliefs about politics, public policy, and public purpose</a:t>
            </a:r>
          </a:p>
          <a:p>
            <a:r>
              <a:rPr lang="en-US" sz="2800"/>
              <a:t>Who Are the Liberals and Conservatives?</a:t>
            </a:r>
          </a:p>
          <a:p>
            <a:pPr lvl="1"/>
            <a:r>
              <a:rPr lang="en-US" sz="2400"/>
              <a:t>Predominance of conservative over liberal thinking</a:t>
            </a:r>
          </a:p>
          <a:p>
            <a:pPr lvl="1"/>
            <a:r>
              <a:rPr lang="en-US" sz="2400"/>
              <a:t>Currently about 38% conservative, 24% liberal, 38% moderate</a:t>
            </a:r>
          </a:p>
          <a:p>
            <a:pPr lvl="2"/>
            <a:r>
              <a:rPr lang="en-US" sz="2000"/>
              <a:t>Gender gap: women tend to be less conservative than men</a:t>
            </a:r>
          </a:p>
          <a:p>
            <a:pPr lvl="2"/>
            <a:r>
              <a:rPr lang="en-US" sz="2000"/>
              <a:t>Ideological variation by religion too</a:t>
            </a:r>
          </a:p>
        </p:txBody>
      </p:sp>
    </p:spTree>
    <p:extLst>
      <p:ext uri="{BB962C8B-B14F-4D97-AF65-F5344CB8AC3E}">
        <p14:creationId xmlns:p14="http://schemas.microsoft.com/office/powerpoint/2010/main" val="3519458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What Americans Value: Political Ideologies</a:t>
            </a:r>
          </a:p>
        </p:txBody>
      </p:sp>
      <p:pic>
        <p:nvPicPr>
          <p:cNvPr id="40969" name="Picture 9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524000"/>
            <a:ext cx="6858000" cy="48514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7542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What Americans Value: Political Ideologies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Do People Think in Ideological Terms?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Ideologues: think in ideological terms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Group Benefits voters: view politics through party or group label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Nature of the Times: </a:t>
            </a:r>
            <a:br>
              <a:rPr lang="en-US" sz="2000"/>
            </a:br>
            <a:r>
              <a:rPr lang="en-US" sz="2000"/>
              <a:t>view of politics based on </a:t>
            </a:r>
            <a:br>
              <a:rPr lang="en-US" sz="2000"/>
            </a:br>
            <a:r>
              <a:rPr lang="en-US" sz="2000"/>
              <a:t>whether times are good </a:t>
            </a:r>
            <a:br>
              <a:rPr lang="en-US" sz="2000"/>
            </a:br>
            <a:r>
              <a:rPr lang="en-US" sz="2000"/>
              <a:t>or bad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 issue content: vote </a:t>
            </a:r>
            <a:br>
              <a:rPr lang="en-US" sz="2000"/>
            </a:br>
            <a:r>
              <a:rPr lang="en-US" sz="2000"/>
              <a:t>routinely for party or </a:t>
            </a:r>
            <a:br>
              <a:rPr lang="en-US" sz="2000"/>
            </a:br>
            <a:r>
              <a:rPr lang="en-US" sz="2000"/>
              <a:t>personality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19003262"/>
              </p:ext>
            </p:extLst>
          </p:nvPr>
        </p:nvGraphicFramePr>
        <p:xfrm>
          <a:off x="4648200" y="1600200"/>
          <a:ext cx="4038600" cy="452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5" name="Chart" r:id="rId4" imgW="4038600" imgH="4524451" progId="MSGraph.Chart.8">
                  <p:embed followColorScheme="full"/>
                </p:oleObj>
              </mc:Choice>
              <mc:Fallback>
                <p:oleObj name="Chart" r:id="rId4" imgW="4038600" imgH="452445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00200"/>
                        <a:ext cx="4038600" cy="4524375"/>
                      </a:xfrm>
                      <a:prstGeom prst="rect">
                        <a:avLst/>
                      </a:prstGeom>
                      <a:extLst>
                        <a:ext uri="{FAA26D3D-D897-4be2-8F04-BA451C77F1D7}">
                          <ma14:placeholderFlag xmlns:ma14="http://schemas.microsoft.com/office/mac/drawingml/2011/main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7837498"/>
      </p:ext>
    </p:extLst>
  </p:cSld>
  <p:clrMapOvr>
    <a:masterClrMapping/>
  </p:clrMapOvr>
  <p:transition xmlns:p14="http://schemas.microsoft.com/office/powerpoint/2010/main" spd="med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Americans Participate </a:t>
            </a:r>
            <a:br>
              <a:rPr lang="en-US"/>
            </a:br>
            <a:r>
              <a:rPr lang="en-US"/>
              <a:t>in Politics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Political Participation: </a:t>
            </a:r>
            <a:r>
              <a:rPr lang="en-US" b="0"/>
              <a:t>all the activities used by citizens to influence the selection of political leaders or the policies they pursue</a:t>
            </a:r>
          </a:p>
          <a:p>
            <a:pPr>
              <a:lnSpc>
                <a:spcPct val="90000"/>
              </a:lnSpc>
            </a:pPr>
            <a:r>
              <a:rPr lang="en-US"/>
              <a:t>Conventional Participation</a:t>
            </a:r>
          </a:p>
          <a:p>
            <a:pPr lvl="1">
              <a:lnSpc>
                <a:spcPct val="90000"/>
              </a:lnSpc>
            </a:pPr>
            <a:r>
              <a:rPr lang="en-US"/>
              <a:t>Voting in elections</a:t>
            </a:r>
          </a:p>
          <a:p>
            <a:pPr lvl="1">
              <a:lnSpc>
                <a:spcPct val="90000"/>
              </a:lnSpc>
            </a:pPr>
            <a:r>
              <a:rPr lang="en-US"/>
              <a:t>Working in campaigns or running for office</a:t>
            </a:r>
          </a:p>
          <a:p>
            <a:pPr lvl="1">
              <a:lnSpc>
                <a:spcPct val="90000"/>
              </a:lnSpc>
            </a:pPr>
            <a:r>
              <a:rPr lang="en-US"/>
              <a:t>Contacting elected officials</a:t>
            </a:r>
          </a:p>
        </p:txBody>
      </p:sp>
    </p:spTree>
    <p:extLst>
      <p:ext uri="{BB962C8B-B14F-4D97-AF65-F5344CB8AC3E}">
        <p14:creationId xmlns:p14="http://schemas.microsoft.com/office/powerpoint/2010/main" val="399910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Americans Participate </a:t>
            </a:r>
            <a:br>
              <a:rPr lang="en-US"/>
            </a:br>
            <a:r>
              <a:rPr lang="en-US"/>
              <a:t>in Politics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Protest as Participation</a:t>
            </a:r>
          </a:p>
          <a:p>
            <a:pPr lvl="1"/>
            <a:r>
              <a:rPr lang="en-US"/>
              <a:t>Protest: a form of political participation designed to achieve policy changes through dramatic and unconventional tactics</a:t>
            </a:r>
          </a:p>
          <a:p>
            <a:pPr lvl="1"/>
            <a:r>
              <a:rPr lang="en-US"/>
              <a:t>Civil disobedience: a form of political participation that reflects a conscious decision to break a law believed to be immoral and to suffer the consequences</a:t>
            </a:r>
          </a:p>
        </p:txBody>
      </p:sp>
    </p:spTree>
    <p:extLst>
      <p:ext uri="{BB962C8B-B14F-4D97-AF65-F5344CB8AC3E}">
        <p14:creationId xmlns:p14="http://schemas.microsoft.com/office/powerpoint/2010/main" val="71846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Americans Participate </a:t>
            </a:r>
            <a:br>
              <a:rPr lang="en-US"/>
            </a:br>
            <a:r>
              <a:rPr lang="en-US"/>
              <a:t>in Politics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54063"/>
          </a:xfrm>
        </p:spPr>
        <p:txBody>
          <a:bodyPr/>
          <a:lstStyle/>
          <a:p>
            <a:r>
              <a:rPr lang="en-US" sz="2800"/>
              <a:t>Class, Inequality, and Participation</a:t>
            </a:r>
          </a:p>
        </p:txBody>
      </p:sp>
      <p:pic>
        <p:nvPicPr>
          <p:cNvPr id="23563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133600"/>
            <a:ext cx="7086600" cy="427037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803865"/>
      </p:ext>
    </p:extLst>
  </p:cSld>
  <p:clrMapOvr>
    <a:masterClrMapping/>
  </p:clrMapOvr>
  <p:transition xmlns:p14="http://schemas.microsoft.com/office/powerpoint/2010/main" spd="med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Understanding Public Opinion and Political Action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Public Attitudes Toward the Scope of Government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Many people have no opinion about scope of government.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Public opinion is inconsistent, which may lead to policy gridlock.</a:t>
            </a:r>
          </a:p>
          <a:p>
            <a:pPr>
              <a:lnSpc>
                <a:spcPct val="90000"/>
              </a:lnSpc>
            </a:pPr>
            <a:r>
              <a:rPr lang="en-US" sz="2800"/>
              <a:t>Democracy, Public Opinion, and Political Action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Americans select leaders, but do they do so wisely?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people know little about candidates</a:t>
            </a:r>
            <a:r>
              <a:rPr lang="ja-JP" altLang="en-US" sz="2400">
                <a:latin typeface="Arial"/>
              </a:rPr>
              <a:t>’</a:t>
            </a:r>
            <a:r>
              <a:rPr lang="en-US" sz="2400"/>
              <a:t> issues, how can they?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People vote more for performance than policy.</a:t>
            </a:r>
          </a:p>
        </p:txBody>
      </p:sp>
    </p:spTree>
    <p:extLst>
      <p:ext uri="{BB962C8B-B14F-4D97-AF65-F5344CB8AC3E}">
        <p14:creationId xmlns:p14="http://schemas.microsoft.com/office/powerpoint/2010/main" val="2760964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American society is ethnically diverse and changing.</a:t>
            </a:r>
          </a:p>
          <a:p>
            <a:r>
              <a:rPr lang="en-US"/>
              <a:t>Knowing public opinion is important to a democracy, just as polling has costs and benefits.</a:t>
            </a:r>
          </a:p>
          <a:p>
            <a:r>
              <a:rPr lang="en-US"/>
              <a:t>Americans know little about politics.</a:t>
            </a:r>
          </a:p>
          <a:p>
            <a:r>
              <a:rPr lang="en-US"/>
              <a:t>Political participation is generally low.</a:t>
            </a:r>
          </a:p>
        </p:txBody>
      </p:sp>
    </p:spTree>
    <p:extLst>
      <p:ext uri="{BB962C8B-B14F-4D97-AF65-F5344CB8AC3E}">
        <p14:creationId xmlns:p14="http://schemas.microsoft.com/office/powerpoint/2010/main" val="715105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Public Opinion</a:t>
            </a:r>
          </a:p>
          <a:p>
            <a:pPr lvl="1"/>
            <a:r>
              <a:rPr lang="en-US" sz="2400"/>
              <a:t>The distribution of the population</a:t>
            </a:r>
            <a:r>
              <a:rPr lang="ja-JP" altLang="en-US" sz="2400">
                <a:latin typeface="Arial"/>
              </a:rPr>
              <a:t>’</a:t>
            </a:r>
            <a:r>
              <a:rPr lang="en-US" sz="2400"/>
              <a:t>s beliefs about politics and policy issues</a:t>
            </a:r>
          </a:p>
          <a:p>
            <a:r>
              <a:rPr lang="en-US" sz="2800"/>
              <a:t>Demography</a:t>
            </a:r>
          </a:p>
          <a:p>
            <a:pPr lvl="1"/>
            <a:r>
              <a:rPr lang="en-US" sz="2400"/>
              <a:t>The science of population changes</a:t>
            </a:r>
          </a:p>
          <a:p>
            <a:r>
              <a:rPr lang="en-US" sz="2800"/>
              <a:t>Census</a:t>
            </a:r>
          </a:p>
          <a:p>
            <a:pPr lvl="1"/>
            <a:r>
              <a:rPr lang="en-US" sz="2400"/>
              <a:t>A valuable tool for understanding population changes</a:t>
            </a:r>
          </a:p>
          <a:p>
            <a:pPr lvl="1"/>
            <a:r>
              <a:rPr lang="en-US" sz="2400"/>
              <a:t>Required every 10 years by the Constitution</a:t>
            </a:r>
          </a:p>
        </p:txBody>
      </p:sp>
    </p:spTree>
    <p:extLst>
      <p:ext uri="{BB962C8B-B14F-4D97-AF65-F5344CB8AC3E}">
        <p14:creationId xmlns:p14="http://schemas.microsoft.com/office/powerpoint/2010/main" val="4223989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Immigrant Society</a:t>
            </a:r>
          </a:p>
          <a:p>
            <a:pPr lvl="1"/>
            <a:r>
              <a:rPr lang="en-US"/>
              <a:t>United States is a nation of immigrants.</a:t>
            </a:r>
          </a:p>
          <a:p>
            <a:pPr lvl="1"/>
            <a:r>
              <a:rPr lang="en-US"/>
              <a:t>Three waves of immigration:</a:t>
            </a:r>
          </a:p>
          <a:p>
            <a:pPr lvl="2"/>
            <a:r>
              <a:rPr lang="en-US"/>
              <a:t>Northwestern Europeans (prior to late 19</a:t>
            </a:r>
            <a:r>
              <a:rPr lang="en-US" baseline="30000"/>
              <a:t>th</a:t>
            </a:r>
            <a:r>
              <a:rPr lang="en-US"/>
              <a:t> Century)</a:t>
            </a:r>
          </a:p>
          <a:p>
            <a:pPr lvl="2"/>
            <a:r>
              <a:rPr lang="en-US"/>
              <a:t>Southern and eastern Europeans (late 19</a:t>
            </a:r>
            <a:r>
              <a:rPr lang="en-US" baseline="30000"/>
              <a:t>th</a:t>
            </a:r>
            <a:r>
              <a:rPr lang="en-US"/>
              <a:t> and early 20</a:t>
            </a:r>
            <a:r>
              <a:rPr lang="en-US" baseline="30000"/>
              <a:t>th</a:t>
            </a:r>
            <a:r>
              <a:rPr lang="en-US"/>
              <a:t> centuries)</a:t>
            </a:r>
          </a:p>
          <a:p>
            <a:pPr lvl="2"/>
            <a:r>
              <a:rPr lang="en-US"/>
              <a:t>Hispanics and Asians (late 20</a:t>
            </a:r>
            <a:r>
              <a:rPr lang="en-US" baseline="30000"/>
              <a:t>th</a:t>
            </a:r>
            <a:r>
              <a:rPr lang="en-US"/>
              <a:t> century)</a:t>
            </a:r>
          </a:p>
        </p:txBody>
      </p:sp>
    </p:spTree>
    <p:extLst>
      <p:ext uri="{BB962C8B-B14F-4D97-AF65-F5344CB8AC3E}">
        <p14:creationId xmlns:p14="http://schemas.microsoft.com/office/powerpoint/2010/main" val="4049511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American Melting Pot</a:t>
            </a:r>
          </a:p>
          <a:p>
            <a:pPr lvl="1"/>
            <a:r>
              <a:rPr lang="en-US"/>
              <a:t>Melting Pot: the mixing of cultures, ideas, and peoples that has changed the American nation</a:t>
            </a:r>
          </a:p>
          <a:p>
            <a:pPr lvl="1"/>
            <a:r>
              <a:rPr lang="en-US"/>
              <a:t>Minority Majority: the emergence of a non-Caucasian majority</a:t>
            </a:r>
          </a:p>
          <a:p>
            <a:pPr lvl="1"/>
            <a:r>
              <a:rPr lang="en-US"/>
              <a:t>Political culture is an overall set of values widely shared within a society.</a:t>
            </a:r>
          </a:p>
        </p:txBody>
      </p:sp>
    </p:spTree>
    <p:extLst>
      <p:ext uri="{BB962C8B-B14F-4D97-AF65-F5344CB8AC3E}">
        <p14:creationId xmlns:p14="http://schemas.microsoft.com/office/powerpoint/2010/main" val="3045783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pic>
        <p:nvPicPr>
          <p:cNvPr id="6159" name="Picture 15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524000"/>
            <a:ext cx="5410200" cy="484187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10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American Melting Pot (continued)</a:t>
            </a:r>
          </a:p>
          <a:p>
            <a:pPr lvl="1"/>
            <a:r>
              <a:rPr lang="en-US" sz="2400"/>
              <a:t>African Americans face a legacy of racism. </a:t>
            </a:r>
          </a:p>
          <a:p>
            <a:pPr lvl="1"/>
            <a:r>
              <a:rPr lang="en-US" sz="2400"/>
              <a:t>Hispanics are the largest minority group faced with the problem of illegal immigration.</a:t>
            </a:r>
          </a:p>
          <a:p>
            <a:pPr lvl="2"/>
            <a:r>
              <a:rPr lang="en-US" sz="2000"/>
              <a:t> Simpson-Mazzoli Act: requires employers document citizenship of employee</a:t>
            </a:r>
          </a:p>
          <a:p>
            <a:pPr lvl="1"/>
            <a:r>
              <a:rPr lang="en-US" sz="2400"/>
              <a:t>Asian immigration has been driven by a new class of professional workers.</a:t>
            </a:r>
          </a:p>
          <a:p>
            <a:pPr lvl="1"/>
            <a:r>
              <a:rPr lang="en-US" sz="2400"/>
              <a:t>Native Americans: indigenous and disadvantaged</a:t>
            </a:r>
          </a:p>
        </p:txBody>
      </p:sp>
    </p:spTree>
    <p:extLst>
      <p:ext uri="{BB962C8B-B14F-4D97-AF65-F5344CB8AC3E}">
        <p14:creationId xmlns:p14="http://schemas.microsoft.com/office/powerpoint/2010/main" val="3891692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grpSp>
        <p:nvGrpSpPr>
          <p:cNvPr id="9236" name="Group 20"/>
          <p:cNvGrpSpPr>
            <a:grpSpLocks/>
          </p:cNvGrpSpPr>
          <p:nvPr/>
        </p:nvGrpSpPr>
        <p:grpSpPr bwMode="auto">
          <a:xfrm>
            <a:off x="457200" y="1524000"/>
            <a:ext cx="4953000" cy="4886325"/>
            <a:chOff x="288" y="960"/>
            <a:chExt cx="3120" cy="3078"/>
          </a:xfrm>
        </p:grpSpPr>
        <p:pic>
          <p:nvPicPr>
            <p:cNvPr id="9234" name="Picture 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0"/>
              <a:ext cx="3120" cy="3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2448" y="1200"/>
              <a:ext cx="960" cy="1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828800"/>
            <a:ext cx="4038600" cy="4525963"/>
          </a:xfrm>
        </p:spPr>
        <p:txBody>
          <a:bodyPr/>
          <a:lstStyle/>
          <a:p>
            <a:r>
              <a:rPr lang="en-US" sz="2800"/>
              <a:t>The Regional Shift</a:t>
            </a:r>
          </a:p>
          <a:p>
            <a:pPr lvl="1"/>
            <a:r>
              <a:rPr lang="en-US" sz="2400"/>
              <a:t>Population shift from east to west</a:t>
            </a:r>
          </a:p>
          <a:p>
            <a:pPr lvl="1"/>
            <a:r>
              <a:rPr lang="en-US" sz="2400"/>
              <a:t>Reapportionment: the process of reallocating seats in the House of Representatives every 10 years on the basis of the results of the census</a:t>
            </a:r>
          </a:p>
        </p:txBody>
      </p:sp>
    </p:spTree>
    <p:extLst>
      <p:ext uri="{BB962C8B-B14F-4D97-AF65-F5344CB8AC3E}">
        <p14:creationId xmlns:p14="http://schemas.microsoft.com/office/powerpoint/2010/main" val="3995646530"/>
      </p:ext>
    </p:extLst>
  </p:cSld>
  <p:clrMapOvr>
    <a:masterClrMapping/>
  </p:clrMapOvr>
  <p:transition xmlns:p14="http://schemas.microsoft.com/office/powerpoint/2010/main" spd="med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American People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Graying of America</a:t>
            </a:r>
          </a:p>
          <a:p>
            <a:pPr lvl="1"/>
            <a:r>
              <a:rPr lang="en-US"/>
              <a:t>Fastest growing age group is over 65</a:t>
            </a:r>
          </a:p>
          <a:p>
            <a:pPr lvl="1"/>
            <a:r>
              <a:rPr lang="en-US"/>
              <a:t>Potential drain on Social Security</a:t>
            </a:r>
          </a:p>
          <a:p>
            <a:pPr lvl="2"/>
            <a:r>
              <a:rPr lang="en-US"/>
              <a:t>Pay as you go system</a:t>
            </a:r>
          </a:p>
          <a:p>
            <a:pPr lvl="2"/>
            <a:r>
              <a:rPr lang="en-US"/>
              <a:t>In 1942, 42 workers per retiree</a:t>
            </a:r>
          </a:p>
          <a:p>
            <a:pPr lvl="2"/>
            <a:r>
              <a:rPr lang="en-US"/>
              <a:t>In 2040, 2 workers per retiree</a:t>
            </a:r>
          </a:p>
        </p:txBody>
      </p:sp>
    </p:spTree>
    <p:extLst>
      <p:ext uri="{BB962C8B-B14F-4D97-AF65-F5344CB8AC3E}">
        <p14:creationId xmlns:p14="http://schemas.microsoft.com/office/powerpoint/2010/main" val="2309233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1029</Words>
  <Application>Microsoft Macintosh PowerPoint</Application>
  <PresentationFormat>On-screen Show (4:3)</PresentationFormat>
  <Paragraphs>155</Paragraphs>
  <Slides>27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Microsoft Graph Chart</vt:lpstr>
      <vt:lpstr>PowerPoint Presentation</vt:lpstr>
      <vt:lpstr>Public Opinion and Political Action</vt:lpstr>
      <vt:lpstr>Introduction</vt:lpstr>
      <vt:lpstr>The American People</vt:lpstr>
      <vt:lpstr>The American People</vt:lpstr>
      <vt:lpstr>The American People</vt:lpstr>
      <vt:lpstr>The American People</vt:lpstr>
      <vt:lpstr>The American People</vt:lpstr>
      <vt:lpstr>The American People</vt:lpstr>
      <vt:lpstr>How Americans Learn About Politics: Political Socialization</vt:lpstr>
      <vt:lpstr>How Americans Learn About Politics: Political Socialization</vt:lpstr>
      <vt:lpstr>How Americans Learn About Politics: Political Socialization</vt:lpstr>
      <vt:lpstr>How American Learn About Politics: Political Socialization</vt:lpstr>
      <vt:lpstr>Measuring Public Opinion and Political Information</vt:lpstr>
      <vt:lpstr>Measuring Public Opinion and Political Information</vt:lpstr>
      <vt:lpstr>Measuring Public Opinion and Political Information</vt:lpstr>
      <vt:lpstr>Measuring Public Opinion and Political Information</vt:lpstr>
      <vt:lpstr>Measuring Public Opinion and Political Information</vt:lpstr>
      <vt:lpstr>Measuring Public Opinion and Political Information</vt:lpstr>
      <vt:lpstr>What Americans Value: Political Ideologies</vt:lpstr>
      <vt:lpstr>What Americans Value: Political Ideologies</vt:lpstr>
      <vt:lpstr>What Americans Value: Political Ideologies</vt:lpstr>
      <vt:lpstr>How Americans Participate  in Politics</vt:lpstr>
      <vt:lpstr>How Americans Participate  in Politics</vt:lpstr>
      <vt:lpstr>How Americans Participate  in Politics</vt:lpstr>
      <vt:lpstr>Understanding Public Opinion and Political Action</vt:lpstr>
      <vt:lpstr>Summary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madisonk Madison</dc:creator>
  <cp:lastModifiedBy>madisonk Madison</cp:lastModifiedBy>
  <cp:revision>1</cp:revision>
  <dcterms:created xsi:type="dcterms:W3CDTF">2014-10-15T14:40:58Z</dcterms:created>
  <dcterms:modified xsi:type="dcterms:W3CDTF">2014-10-15T14:41:59Z</dcterms:modified>
</cp:coreProperties>
</file>